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Libre Franklin" pitchFamily="2" charset="77"/>
      <p:regular r:id="rId46"/>
      <p:bold r:id="rId47"/>
      <p:italic r:id="rId48"/>
      <p:boldItalic r:id="rId49"/>
    </p:embeddedFont>
    <p:embeddedFont>
      <p:font typeface="Libre Franklin Medium" pitchFamily="2" charset="77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46e1035d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  <p:sp>
        <p:nvSpPr>
          <p:cNvPr id="120" name="Google Shape;120;g646e1035d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46e1035d7_2_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  <p:sp>
        <p:nvSpPr>
          <p:cNvPr id="229" name="Google Shape;229;g646e1035d7_2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f7cb92ec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f7cb92ec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46e1035d7_2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  <p:sp>
        <p:nvSpPr>
          <p:cNvPr id="283" name="Google Shape;283;g646e1035d7_2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f7cb92ece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f7cb92ece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f7cb92ece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f7cb92ece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6f7cb92ec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6f7cb92ec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206901ab0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 -&gt; Franziska 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 told us how we do DevOps in our CRS project.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 will show you, how…..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6206901ab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06901ab0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we don’t want to see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WAFs can also block legitimate traffic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 and developers fear WAFs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6206901ab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46e1035d7_2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worse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now?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Annoying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646e1035d7_2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206901ab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WAF to an early stage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application tests -&gt; add WAF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as so often: automation is the key!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come to that in a second.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 I would like to explain why a WAF sometimes blocks legitimate traffic</a:t>
            </a:r>
            <a:endParaRPr/>
          </a:p>
        </p:txBody>
      </p:sp>
      <p:sp>
        <p:nvSpPr>
          <p:cNvPr id="331" name="Google Shape;331;g6206901a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46e1035d7_2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  <p:sp>
        <p:nvSpPr>
          <p:cNvPr id="126" name="Google Shape;126;g646e1035d7_2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06b1f022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to understand some CRS basics.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an example of a malicious request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706b1f022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206901ab0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Sounds good and reasonable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real world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 reported and fixed by the CRS team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6206901ab0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206901ab0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 ???</a:t>
            </a:r>
            <a:endParaRPr/>
          </a:p>
        </p:txBody>
      </p:sp>
      <p:sp>
        <p:nvSpPr>
          <p:cNvPr id="349" name="Google Shape;349;g6206901ab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206901ab0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add a WAF to DevOps - what does that mean?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tests with WAF - all tests succeed without and with a WAF - no CRS rules triggers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 early feedback and enough time to fix issues - fail early and fast - each commit… automatically started and run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should not go to release until it is fully tested with a WAF - until error is fixed - deployable and runnable state with a WAF - we know legitimate traffic not blocked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6206901ab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206901ab0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show you a possible setup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tests should be green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TestCafe - Node.js tool to automate end to end web testing - Selenium - FTW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CircleCI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of these components in Docker container -&gt; 2 Docker containers running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6206901ab0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5a3456b88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tests - with WAF in front of the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 a third Docker container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should still be green AND ModSecurity Logs should be empty.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65a3456b8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206901ab0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these Docker containers are pulled and started - app tests run in less than 3 minutes.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and start CRS container, app tests with CRS and WAF Test -&gt; less than a minute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not lose much time but get a lot of extra security.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we make everyone happy with a WAF in the pipeline and in production: dev, ops, sec eng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6206901ab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094a71ac1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these Docker containers are pulled and started - app tests run in less than 3 minutes.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and start CRS container, app tests with CRS and WAF Test -&gt; less than a minute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not lose much time but get a lot of extra security.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we make everyone happy with a WAF in the pipeline and in production: dev, ops, sec eng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7094a71ac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206901ab0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tests - with WAF in front of the application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 a third Docker container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 should still be green AND ModSecurity Logs should be empty.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6206901ab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086517dd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these Docker containers are pulled and started - app tests run in less than 3 minutes.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Pull and start CRS container, app tests with CRS and WAF Test -&gt; less than a minute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do not lose much time but get a lot of extra security.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we make everyone happy with a WAF in the pipeline and in production: dev, ops, sec eng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7086517d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206901ab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 / Franziska</a:t>
            </a:r>
            <a:endParaRPr/>
          </a:p>
        </p:txBody>
      </p:sp>
      <p:sp>
        <p:nvSpPr>
          <p:cNvPr id="135" name="Google Shape;135;g6206901a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206901ab0_0_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 / Chaim</a:t>
            </a:r>
            <a:endParaRPr/>
          </a:p>
        </p:txBody>
      </p:sp>
      <p:sp>
        <p:nvSpPr>
          <p:cNvPr id="398" name="Google Shape;398;g6206901ab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206901ab0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web application firewall and what is the Core Rule Set?</a:t>
            </a:r>
            <a:endParaRPr/>
          </a:p>
        </p:txBody>
      </p:sp>
      <p:sp>
        <p:nvSpPr>
          <p:cNvPr id="146" name="Google Shape;146;g6206901ab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46e1035d7_2_2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what a WAF 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line of defense against web app attacks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layer -&gt; HTTP traffic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secure code - safety net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stop every attack</a:t>
            </a:r>
            <a:endParaRPr/>
          </a:p>
        </p:txBody>
      </p:sp>
      <p:sp>
        <p:nvSpPr>
          <p:cNvPr id="155" name="Google Shape;155;g646e1035d7_2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206901ab0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such WAF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 / widespread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Apache /NGINX / IIS for example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and free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</p:txBody>
      </p:sp>
      <p:sp>
        <p:nvSpPr>
          <p:cNvPr id="162" name="Google Shape;162;g6206901ab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075d724a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Project - rules for ModSecurity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OWASP FlagShip Project (OWASP -...)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rule set to fight and mainly consits of regular expressions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Released 3.2 in September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7075d724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206901ab0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Franziska -&gt; Chaim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 back to Chaim</a:t>
            </a:r>
            <a:endParaRPr/>
          </a:p>
        </p:txBody>
      </p:sp>
      <p:sp>
        <p:nvSpPr>
          <p:cNvPr id="178" name="Google Shape;178;g6206901ab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46e1035d7_2_2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Chaim</a:t>
            </a:r>
            <a:endParaRPr/>
          </a:p>
        </p:txBody>
      </p:sp>
      <p:sp>
        <p:nvSpPr>
          <p:cNvPr id="187" name="Google Shape;187;g646e1035d7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Keynote">
  <p:cSld name="Title Slide_Keynot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14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t="9645" r="25451" b="23558"/>
          <a:stretch/>
        </p:blipFill>
        <p:spPr>
          <a:xfrm>
            <a:off x="3498189" y="0"/>
            <a:ext cx="56458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 amt="5000"/>
          </a:blip>
          <a:srcRect t="25233"/>
          <a:stretch/>
        </p:blipFill>
        <p:spPr>
          <a:xfrm>
            <a:off x="0" y="0"/>
            <a:ext cx="91725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48" y="257356"/>
            <a:ext cx="3771899" cy="148201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375047" y="2379794"/>
            <a:ext cx="4038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375048" y="2761475"/>
            <a:ext cx="3771900" cy="21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75047" y="2050454"/>
            <a:ext cx="216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CI/CD">
  <p:cSld name="1_Title Slide_CI/CD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-50801" y="0"/>
            <a:ext cx="9194700" cy="5143500"/>
          </a:xfrm>
          <a:prstGeom prst="rect">
            <a:avLst/>
          </a:prstGeom>
          <a:gradFill>
            <a:gsLst>
              <a:gs pos="0">
                <a:srgbClr val="B0500F"/>
              </a:gs>
              <a:gs pos="18000">
                <a:srgbClr val="ED8037"/>
              </a:gs>
              <a:gs pos="100000">
                <a:srgbClr val="F2913C"/>
              </a:gs>
            </a:gsLst>
            <a:lin ang="1380014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t="9645" r="25451" b="23558"/>
          <a:stretch/>
        </p:blipFill>
        <p:spPr>
          <a:xfrm>
            <a:off x="3499319" y="0"/>
            <a:ext cx="56458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 amt="5000"/>
          </a:blip>
          <a:srcRect t="25233"/>
          <a:stretch/>
        </p:blipFill>
        <p:spPr>
          <a:xfrm>
            <a:off x="-46614" y="0"/>
            <a:ext cx="91725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75047" y="2379794"/>
            <a:ext cx="4038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2"/>
          </p:nvPr>
        </p:nvSpPr>
        <p:spPr>
          <a:xfrm>
            <a:off x="375048" y="2761475"/>
            <a:ext cx="3771900" cy="21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375047" y="2050454"/>
            <a:ext cx="216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 sz="110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47" y="257356"/>
            <a:ext cx="3771899" cy="148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_Slide_Site_Reliability_Engineering">
  <p:cSld name="1_Title_Slide_Site_Reliability_Engineering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gradFill>
            <a:gsLst>
              <a:gs pos="0">
                <a:srgbClr val="B887CF"/>
              </a:gs>
              <a:gs pos="99000">
                <a:srgbClr val="EECAFD"/>
              </a:gs>
              <a:gs pos="100000">
                <a:srgbClr val="EECAFD"/>
              </a:gs>
            </a:gsLst>
            <a:lin ang="1380014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2">
            <a:alphaModFix/>
          </a:blip>
          <a:srcRect t="9645" r="25451" b="23558"/>
          <a:stretch/>
        </p:blipFill>
        <p:spPr>
          <a:xfrm>
            <a:off x="3498189" y="0"/>
            <a:ext cx="56458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 amt="5000"/>
          </a:blip>
          <a:srcRect t="25233"/>
          <a:stretch/>
        </p:blipFill>
        <p:spPr>
          <a:xfrm>
            <a:off x="0" y="0"/>
            <a:ext cx="91725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48" y="257356"/>
            <a:ext cx="3771899" cy="148201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75047" y="2379794"/>
            <a:ext cx="4038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375048" y="2761475"/>
            <a:ext cx="3771900" cy="21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375047" y="2050454"/>
            <a:ext cx="216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 sz="11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_Slide_Cloud_Native_Infrastructure">
  <p:cSld name="2_Title_Slide_Cloud_Native_Infrastructur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gradFill>
            <a:gsLst>
              <a:gs pos="0">
                <a:srgbClr val="D6D6FF"/>
              </a:gs>
              <a:gs pos="99000">
                <a:srgbClr val="B7CFFE"/>
              </a:gs>
              <a:gs pos="100000">
                <a:srgbClr val="B7CFFE"/>
              </a:gs>
            </a:gsLst>
            <a:lin ang="12000143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t="9645" r="25451" b="23558"/>
          <a:stretch/>
        </p:blipFill>
        <p:spPr>
          <a:xfrm>
            <a:off x="3498189" y="0"/>
            <a:ext cx="56458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 amt="5000"/>
          </a:blip>
          <a:srcRect t="25233"/>
          <a:stretch/>
        </p:blipFill>
        <p:spPr>
          <a:xfrm>
            <a:off x="0" y="15951"/>
            <a:ext cx="91725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48" y="257356"/>
            <a:ext cx="3771899" cy="148201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75047" y="2379794"/>
            <a:ext cx="4038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2"/>
          </p:nvPr>
        </p:nvSpPr>
        <p:spPr>
          <a:xfrm>
            <a:off x="375048" y="2761475"/>
            <a:ext cx="3771900" cy="21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375047" y="2050454"/>
            <a:ext cx="216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 sz="11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Cultural_Transformations">
  <p:cSld name="1_Title Slide_Cultural_Transformatio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gradFill>
            <a:gsLst>
              <a:gs pos="0">
                <a:srgbClr val="F57377"/>
              </a:gs>
              <a:gs pos="3000">
                <a:srgbClr val="F57377"/>
              </a:gs>
              <a:gs pos="99000">
                <a:srgbClr val="F28180"/>
              </a:gs>
              <a:gs pos="100000">
                <a:srgbClr val="F28180"/>
              </a:gs>
            </a:gsLst>
            <a:lin ang="12000143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 t="9645" r="25451" b="23558"/>
          <a:stretch/>
        </p:blipFill>
        <p:spPr>
          <a:xfrm>
            <a:off x="3498189" y="0"/>
            <a:ext cx="56458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 amt="5000"/>
          </a:blip>
          <a:srcRect t="25233"/>
          <a:stretch/>
        </p:blipFill>
        <p:spPr>
          <a:xfrm>
            <a:off x="0" y="-1116"/>
            <a:ext cx="91725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75047" y="2379794"/>
            <a:ext cx="4038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2"/>
          </p:nvPr>
        </p:nvSpPr>
        <p:spPr>
          <a:xfrm>
            <a:off x="375048" y="2761475"/>
            <a:ext cx="3771900" cy="21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375047" y="2050454"/>
            <a:ext cx="216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 sz="1100"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47" y="257356"/>
            <a:ext cx="3771899" cy="148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DevSecOps">
  <p:cSld name="1_Title Slide_DevSecOp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0" y="-1"/>
            <a:ext cx="9144000" cy="5143500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  <a:gs pos="100000">
                <a:srgbClr val="A0DD81"/>
              </a:gs>
            </a:gsLst>
            <a:lin ang="12000143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 t="9645" r="25451" b="23558"/>
          <a:stretch/>
        </p:blipFill>
        <p:spPr>
          <a:xfrm>
            <a:off x="3498189" y="0"/>
            <a:ext cx="564581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 amt="5000"/>
          </a:blip>
          <a:srcRect t="25233"/>
          <a:stretch/>
        </p:blipFill>
        <p:spPr>
          <a:xfrm>
            <a:off x="0" y="0"/>
            <a:ext cx="91725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48" y="257356"/>
            <a:ext cx="3771899" cy="148201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75047" y="2379794"/>
            <a:ext cx="4038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2"/>
          </p:nvPr>
        </p:nvSpPr>
        <p:spPr>
          <a:xfrm>
            <a:off x="375048" y="2761475"/>
            <a:ext cx="3771900" cy="21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375047" y="2050454"/>
            <a:ext cx="216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 sz="11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mic">
  <p:cSld name="Content_mic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1283725" y="1304779"/>
            <a:ext cx="6717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ibre Franklin Medium"/>
              <a:buNone/>
              <a:defRPr sz="3300" b="1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87" y="148561"/>
            <a:ext cx="900112" cy="35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l="33871"/>
          <a:stretch/>
        </p:blipFill>
        <p:spPr>
          <a:xfrm>
            <a:off x="0" y="4104574"/>
            <a:ext cx="4082339" cy="103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_mic">
  <p:cSld name="1_Content_mic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883825" y="1864149"/>
            <a:ext cx="6206700" cy="29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883825" y="741870"/>
            <a:ext cx="70050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Libre Franklin Medium"/>
              <a:buNone/>
              <a:defRPr sz="3300" b="1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1787" y="148561"/>
            <a:ext cx="900112" cy="35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l="3016" r="18224" b="48135"/>
          <a:stretch/>
        </p:blipFill>
        <p:spPr>
          <a:xfrm>
            <a:off x="4314821" y="4494621"/>
            <a:ext cx="4829180" cy="664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4">
            <a:alphaModFix/>
          </a:blip>
          <a:srcRect t="43867" r="34874"/>
          <a:stretch/>
        </p:blipFill>
        <p:spPr>
          <a:xfrm>
            <a:off x="9467959" y="406158"/>
            <a:ext cx="2068662" cy="1694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Motif_mic">
  <p:cSld name="Blank-Motif_mic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l="26074" r="3318" b="47995"/>
          <a:stretch/>
        </p:blipFill>
        <p:spPr>
          <a:xfrm>
            <a:off x="1" y="4452236"/>
            <a:ext cx="4571998" cy="70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Motif_speakers">
  <p:cSld name="Blank-Motif_speaker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2">
            <a:alphaModFix/>
          </a:blip>
          <a:srcRect l="3337" r="7654" b="49708"/>
          <a:stretch/>
        </p:blipFill>
        <p:spPr>
          <a:xfrm>
            <a:off x="3680195" y="4498125"/>
            <a:ext cx="5463803" cy="64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speakers">
  <p:cSld name="Content_speaker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l="24900" r="8996" b="51314"/>
          <a:stretch/>
        </p:blipFill>
        <p:spPr>
          <a:xfrm>
            <a:off x="-1" y="4440296"/>
            <a:ext cx="4571998" cy="70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677700"/>
          </a:xfrm>
          <a:prstGeom prst="rect">
            <a:avLst/>
          </a:prstGeom>
          <a:gradFill>
            <a:gsLst>
              <a:gs pos="0">
                <a:srgbClr val="3F2464"/>
              </a:gs>
              <a:gs pos="48000">
                <a:srgbClr val="3F2464"/>
              </a:gs>
              <a:gs pos="86000">
                <a:srgbClr val="A41E8F"/>
              </a:gs>
              <a:gs pos="99000">
                <a:srgbClr val="FD5632"/>
              </a:gs>
              <a:gs pos="100000">
                <a:srgbClr val="FD5632"/>
              </a:gs>
            </a:gsLst>
            <a:lin ang="2159936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3">
            <a:alphaModFix amt="5000"/>
          </a:blip>
          <a:srcRect l="309" t="25428" b="64721"/>
          <a:stretch/>
        </p:blipFill>
        <p:spPr>
          <a:xfrm>
            <a:off x="0" y="0"/>
            <a:ext cx="9144000" cy="677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61787" y="148561"/>
            <a:ext cx="900112" cy="35366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mailto:buehler@puzzle.ch" TargetMode="External"/><Relationship Id="rId13" Type="http://schemas.openxmlformats.org/officeDocument/2006/relationships/image" Target="../media/image48.png"/><Relationship Id="rId3" Type="http://schemas.openxmlformats.org/officeDocument/2006/relationships/hyperlink" Target="https://coreruleset.org/" TargetMode="External"/><Relationship Id="rId7" Type="http://schemas.openxmlformats.org/officeDocument/2006/relationships/hyperlink" Target="mailto:chaim.sander@gmail.com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DevSlop/pixi-crs/tree/master/.circleci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github.com/SpiderLabs/owasp-modsecurity-crs" TargetMode="External"/><Relationship Id="rId10" Type="http://schemas.openxmlformats.org/officeDocument/2006/relationships/image" Target="../media/image45.png"/><Relationship Id="rId4" Type="http://schemas.openxmlformats.org/officeDocument/2006/relationships/hyperlink" Target="https://hub.docker.com/r/owasp/modsecurity-crs" TargetMode="Externa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>
            <a:spLocks noGrp="1"/>
          </p:cNvSpPr>
          <p:nvPr>
            <p:ph type="body" idx="1"/>
          </p:nvPr>
        </p:nvSpPr>
        <p:spPr>
          <a:xfrm>
            <a:off x="375047" y="2379794"/>
            <a:ext cx="4038600" cy="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Chaim Sanders &amp; Franziska Bühler</a:t>
            </a:r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body" idx="2"/>
          </p:nvPr>
        </p:nvSpPr>
        <p:spPr>
          <a:xfrm>
            <a:off x="375048" y="2761475"/>
            <a:ext cx="3771900" cy="21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000"/>
              <a:t>The OWASP Core Rule Set </a:t>
            </a:r>
            <a:endParaRPr sz="20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000"/>
              <a:t>- 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Crafting A Security Focused DevOps Program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Pipeline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32" name="Google Shape;232;p34"/>
          <p:cNvGrpSpPr/>
          <p:nvPr/>
        </p:nvGrpSpPr>
        <p:grpSpPr>
          <a:xfrm>
            <a:off x="0" y="1991850"/>
            <a:ext cx="2115202" cy="1159800"/>
            <a:chOff x="118625" y="1991850"/>
            <a:chExt cx="2115202" cy="1159800"/>
          </a:xfrm>
        </p:grpSpPr>
        <p:pic>
          <p:nvPicPr>
            <p:cNvPr id="233" name="Google Shape;23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49625" y="1991850"/>
              <a:ext cx="1284202" cy="115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4" name="Google Shape;234;p34"/>
            <p:cNvCxnSpPr>
              <a:endCxn id="233" idx="1"/>
            </p:cNvCxnSpPr>
            <p:nvPr/>
          </p:nvCxnSpPr>
          <p:spPr>
            <a:xfrm>
              <a:off x="118625" y="2571750"/>
              <a:ext cx="831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5" name="Google Shape;235;p34"/>
          <p:cNvGrpSpPr/>
          <p:nvPr/>
        </p:nvGrpSpPr>
        <p:grpSpPr>
          <a:xfrm>
            <a:off x="2115201" y="1847658"/>
            <a:ext cx="1684235" cy="1456000"/>
            <a:chOff x="2115201" y="1847658"/>
            <a:chExt cx="1684235" cy="1456000"/>
          </a:xfrm>
        </p:grpSpPr>
        <p:pic>
          <p:nvPicPr>
            <p:cNvPr id="236" name="Google Shape;236;p34"/>
            <p:cNvPicPr preferRelativeResize="0"/>
            <p:nvPr/>
          </p:nvPicPr>
          <p:blipFill rotWithShape="1">
            <a:blip r:embed="rId4">
              <a:alphaModFix/>
            </a:blip>
            <a:srcRect l="20880" r="19203"/>
            <a:stretch/>
          </p:blipFill>
          <p:spPr>
            <a:xfrm>
              <a:off x="2636213" y="1847658"/>
              <a:ext cx="1163224" cy="1456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7" name="Google Shape;237;p34"/>
            <p:cNvCxnSpPr>
              <a:stCxn id="233" idx="3"/>
              <a:endCxn id="236" idx="1"/>
            </p:cNvCxnSpPr>
            <p:nvPr/>
          </p:nvCxnSpPr>
          <p:spPr>
            <a:xfrm>
              <a:off x="2115201" y="2571750"/>
              <a:ext cx="521100" cy="39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38" name="Google Shape;238;p34"/>
          <p:cNvGrpSpPr/>
          <p:nvPr/>
        </p:nvGrpSpPr>
        <p:grpSpPr>
          <a:xfrm>
            <a:off x="3799437" y="697300"/>
            <a:ext cx="3554163" cy="1878359"/>
            <a:chOff x="3967637" y="1192550"/>
            <a:chExt cx="3554163" cy="1878359"/>
          </a:xfrm>
        </p:grpSpPr>
        <p:pic>
          <p:nvPicPr>
            <p:cNvPr id="239" name="Google Shape;239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2000" y="1192550"/>
              <a:ext cx="951600" cy="7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71100" y="1192550"/>
              <a:ext cx="951600" cy="7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0200" y="1192550"/>
              <a:ext cx="951600" cy="79930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2" name="Google Shape;242;p34"/>
            <p:cNvCxnSpPr>
              <a:stCxn id="236" idx="3"/>
              <a:endCxn id="239" idx="2"/>
            </p:cNvCxnSpPr>
            <p:nvPr/>
          </p:nvCxnSpPr>
          <p:spPr>
            <a:xfrm rot="10800000" flipH="1">
              <a:off x="3967637" y="1991809"/>
              <a:ext cx="1080300" cy="1079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3" name="Google Shape;243;p34"/>
            <p:cNvCxnSpPr>
              <a:stCxn id="236" idx="3"/>
              <a:endCxn id="240" idx="2"/>
            </p:cNvCxnSpPr>
            <p:nvPr/>
          </p:nvCxnSpPr>
          <p:spPr>
            <a:xfrm rot="10800000" flipH="1">
              <a:off x="3967637" y="1991809"/>
              <a:ext cx="2079300" cy="1079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44" name="Google Shape;244;p34"/>
            <p:cNvCxnSpPr>
              <a:stCxn id="236" idx="3"/>
              <a:endCxn id="241" idx="2"/>
            </p:cNvCxnSpPr>
            <p:nvPr/>
          </p:nvCxnSpPr>
          <p:spPr>
            <a:xfrm rot="10800000" flipH="1">
              <a:off x="3967637" y="1991809"/>
              <a:ext cx="3078300" cy="1079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45" name="Google Shape;245;p34"/>
          <p:cNvGrpSpPr/>
          <p:nvPr/>
        </p:nvGrpSpPr>
        <p:grpSpPr>
          <a:xfrm>
            <a:off x="3773486" y="1539975"/>
            <a:ext cx="3028446" cy="2239276"/>
            <a:chOff x="3487736" y="1983900"/>
            <a:chExt cx="3028446" cy="2239276"/>
          </a:xfrm>
        </p:grpSpPr>
        <p:pic>
          <p:nvPicPr>
            <p:cNvPr id="246" name="Google Shape;246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90636" y="2832275"/>
              <a:ext cx="2025546" cy="1390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7" name="Google Shape;247;p34"/>
            <p:cNvCxnSpPr/>
            <p:nvPr/>
          </p:nvCxnSpPr>
          <p:spPr>
            <a:xfrm rot="10800000">
              <a:off x="4554150" y="1983900"/>
              <a:ext cx="0" cy="8721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dash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8" name="Google Shape;248;p34"/>
            <p:cNvCxnSpPr>
              <a:stCxn id="246" idx="0"/>
            </p:cNvCxnSpPr>
            <p:nvPr/>
          </p:nvCxnSpPr>
          <p:spPr>
            <a:xfrm rot="10800000">
              <a:off x="5503409" y="1991975"/>
              <a:ext cx="0" cy="8403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dash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49" name="Google Shape;249;p34"/>
            <p:cNvCxnSpPr/>
            <p:nvPr/>
          </p:nvCxnSpPr>
          <p:spPr>
            <a:xfrm rot="10800000">
              <a:off x="6480825" y="1992000"/>
              <a:ext cx="0" cy="8892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dash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50" name="Google Shape;250;p34"/>
            <p:cNvCxnSpPr>
              <a:endCxn id="246" idx="1"/>
            </p:cNvCxnSpPr>
            <p:nvPr/>
          </p:nvCxnSpPr>
          <p:spPr>
            <a:xfrm>
              <a:off x="3487736" y="3225626"/>
              <a:ext cx="1002900" cy="302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1" name="Google Shape;251;p34"/>
          <p:cNvGrpSpPr/>
          <p:nvPr/>
        </p:nvGrpSpPr>
        <p:grpSpPr>
          <a:xfrm>
            <a:off x="3765462" y="2983525"/>
            <a:ext cx="3668013" cy="2159975"/>
            <a:chOff x="3765462" y="2983525"/>
            <a:chExt cx="3668013" cy="2159975"/>
          </a:xfrm>
        </p:grpSpPr>
        <p:pic>
          <p:nvPicPr>
            <p:cNvPr id="252" name="Google Shape;252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19725" y="4251025"/>
              <a:ext cx="892475" cy="89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34"/>
            <p:cNvPicPr preferRelativeResize="0"/>
            <p:nvPr/>
          </p:nvPicPr>
          <p:blipFill rotWithShape="1">
            <a:blip r:embed="rId8">
              <a:alphaModFix/>
            </a:blip>
            <a:srcRect b="16457"/>
            <a:stretch/>
          </p:blipFill>
          <p:spPr>
            <a:xfrm>
              <a:off x="5588848" y="4410912"/>
              <a:ext cx="1844628" cy="572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4" name="Google Shape;254;p34"/>
            <p:cNvCxnSpPr/>
            <p:nvPr/>
          </p:nvCxnSpPr>
          <p:spPr>
            <a:xfrm>
              <a:off x="3765462" y="2983525"/>
              <a:ext cx="1823400" cy="13026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55" name="Google Shape;255;p34"/>
          <p:cNvGrpSpPr/>
          <p:nvPr/>
        </p:nvGrpSpPr>
        <p:grpSpPr>
          <a:xfrm>
            <a:off x="6801925" y="1361525"/>
            <a:ext cx="2342076" cy="3126475"/>
            <a:chOff x="6801925" y="1361525"/>
            <a:chExt cx="2342076" cy="3126475"/>
          </a:xfrm>
        </p:grpSpPr>
        <p:pic>
          <p:nvPicPr>
            <p:cNvPr id="256" name="Google Shape;256;p3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717325" y="1361525"/>
              <a:ext cx="1426676" cy="85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34"/>
            <p:cNvPicPr preferRelativeResize="0"/>
            <p:nvPr/>
          </p:nvPicPr>
          <p:blipFill rotWithShape="1">
            <a:blip r:embed="rId10">
              <a:alphaModFix/>
            </a:blip>
            <a:srcRect l="33370" r="32601"/>
            <a:stretch/>
          </p:blipFill>
          <p:spPr>
            <a:xfrm>
              <a:off x="7984225" y="2183250"/>
              <a:ext cx="1034400" cy="1596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58" name="Google Shape;258;p34"/>
            <p:cNvCxnSpPr/>
            <p:nvPr/>
          </p:nvCxnSpPr>
          <p:spPr>
            <a:xfrm rot="10800000" flipH="1">
              <a:off x="6815975" y="2075975"/>
              <a:ext cx="806700" cy="7395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dash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59" name="Google Shape;259;p34"/>
            <p:cNvCxnSpPr>
              <a:endCxn id="257" idx="1"/>
            </p:cNvCxnSpPr>
            <p:nvPr/>
          </p:nvCxnSpPr>
          <p:spPr>
            <a:xfrm rot="10800000" flipH="1">
              <a:off x="6816025" y="2981250"/>
              <a:ext cx="1168200" cy="2796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dash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cxnSp>
          <p:nvCxnSpPr>
            <p:cNvPr id="260" name="Google Shape;260;p34"/>
            <p:cNvCxnSpPr/>
            <p:nvPr/>
          </p:nvCxnSpPr>
          <p:spPr>
            <a:xfrm>
              <a:off x="6801925" y="3655075"/>
              <a:ext cx="1189500" cy="480000"/>
            </a:xfrm>
            <a:prstGeom prst="straightConnector1">
              <a:avLst/>
            </a:prstGeom>
            <a:noFill/>
            <a:ln w="28575" cap="flat" cmpd="sng">
              <a:solidFill>
                <a:srgbClr val="CC0000"/>
              </a:solidFill>
              <a:prstDash val="dash"/>
              <a:round/>
              <a:headEnd type="none" w="med" len="med"/>
              <a:tailEnd type="triangle" w="med" len="med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cxnSp>
        <p:sp>
          <p:nvSpPr>
            <p:cNvPr id="261" name="Google Shape;261;p34"/>
            <p:cNvSpPr txBox="1"/>
            <p:nvPr/>
          </p:nvSpPr>
          <p:spPr>
            <a:xfrm>
              <a:off x="7991425" y="4000500"/>
              <a:ext cx="10200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Other Providers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5"/>
          <p:cNvGrpSpPr/>
          <p:nvPr/>
        </p:nvGrpSpPr>
        <p:grpSpPr>
          <a:xfrm>
            <a:off x="431024" y="1078844"/>
            <a:ext cx="8281938" cy="2985813"/>
            <a:chOff x="413585" y="1839900"/>
            <a:chExt cx="7151315" cy="2578200"/>
          </a:xfrm>
        </p:grpSpPr>
        <p:sp>
          <p:nvSpPr>
            <p:cNvPr id="267" name="Google Shape;267;p35"/>
            <p:cNvSpPr/>
            <p:nvPr/>
          </p:nvSpPr>
          <p:spPr>
            <a:xfrm>
              <a:off x="413585" y="1839900"/>
              <a:ext cx="1687200" cy="10182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 Test WAFs</a:t>
              </a: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2365156" y="1839900"/>
              <a:ext cx="1347600" cy="10182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 FTW</a:t>
              </a: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977126" y="1839900"/>
              <a:ext cx="1347600" cy="10182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Issue True Positives and True Negatives</a:t>
              </a:r>
              <a:endParaRPr/>
            </a:p>
          </p:txBody>
        </p:sp>
        <p:cxnSp>
          <p:nvCxnSpPr>
            <p:cNvPr id="270" name="Google Shape;270;p35"/>
            <p:cNvCxnSpPr>
              <a:stCxn id="267" idx="3"/>
              <a:endCxn id="268" idx="1"/>
            </p:cNvCxnSpPr>
            <p:nvPr/>
          </p:nvCxnSpPr>
          <p:spPr>
            <a:xfrm>
              <a:off x="2100785" y="2349000"/>
              <a:ext cx="264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1" name="Google Shape;271;p35"/>
            <p:cNvCxnSpPr>
              <a:stCxn id="268" idx="3"/>
              <a:endCxn id="269" idx="1"/>
            </p:cNvCxnSpPr>
            <p:nvPr/>
          </p:nvCxnSpPr>
          <p:spPr>
            <a:xfrm>
              <a:off x="3712756" y="2349000"/>
              <a:ext cx="264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2" name="Google Shape;272;p35"/>
            <p:cNvSpPr/>
            <p:nvPr/>
          </p:nvSpPr>
          <p:spPr>
            <a:xfrm>
              <a:off x="3893425" y="3236400"/>
              <a:ext cx="1515000" cy="1181700"/>
            </a:xfrm>
            <a:prstGeom prst="diamond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Expected Response</a:t>
              </a:r>
              <a:endParaRPr sz="1200"/>
            </a:p>
          </p:txBody>
        </p:sp>
        <p:cxnSp>
          <p:nvCxnSpPr>
            <p:cNvPr id="273" name="Google Shape;273;p35"/>
            <p:cNvCxnSpPr>
              <a:stCxn id="269" idx="2"/>
              <a:endCxn id="272" idx="0"/>
            </p:cNvCxnSpPr>
            <p:nvPr/>
          </p:nvCxnSpPr>
          <p:spPr>
            <a:xfrm>
              <a:off x="4650926" y="2858100"/>
              <a:ext cx="0" cy="378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4" name="Google Shape;274;p35"/>
            <p:cNvSpPr/>
            <p:nvPr/>
          </p:nvSpPr>
          <p:spPr>
            <a:xfrm>
              <a:off x="583381" y="3318150"/>
              <a:ext cx="1347600" cy="10182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Fix config</a:t>
              </a:r>
              <a:endParaRPr/>
            </a:p>
          </p:txBody>
        </p:sp>
        <p:cxnSp>
          <p:nvCxnSpPr>
            <p:cNvPr id="275" name="Google Shape;275;p35"/>
            <p:cNvCxnSpPr>
              <a:stCxn id="272" idx="1"/>
              <a:endCxn id="274" idx="3"/>
            </p:cNvCxnSpPr>
            <p:nvPr/>
          </p:nvCxnSpPr>
          <p:spPr>
            <a:xfrm rot="10800000">
              <a:off x="1930825" y="3827250"/>
              <a:ext cx="19626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6" name="Google Shape;276;p35"/>
            <p:cNvSpPr txBox="1"/>
            <p:nvPr/>
          </p:nvSpPr>
          <p:spPr>
            <a:xfrm>
              <a:off x="2705600" y="3509250"/>
              <a:ext cx="8997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</a:t>
              </a:r>
              <a:endParaRPr/>
            </a:p>
          </p:txBody>
        </p:sp>
        <p:cxnSp>
          <p:nvCxnSpPr>
            <p:cNvPr id="277" name="Google Shape;277;p35"/>
            <p:cNvCxnSpPr>
              <a:stCxn id="274" idx="0"/>
              <a:endCxn id="267" idx="2"/>
            </p:cNvCxnSpPr>
            <p:nvPr/>
          </p:nvCxnSpPr>
          <p:spPr>
            <a:xfrm rot="10800000">
              <a:off x="1257181" y="2857950"/>
              <a:ext cx="0" cy="4602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78" name="Google Shape;278;p35"/>
            <p:cNvSpPr/>
            <p:nvPr/>
          </p:nvSpPr>
          <p:spPr>
            <a:xfrm>
              <a:off x="6432700" y="3404850"/>
              <a:ext cx="1132200" cy="8448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Compare to other WAFs</a:t>
              </a:r>
              <a:endParaRPr/>
            </a:p>
          </p:txBody>
        </p:sp>
        <p:cxnSp>
          <p:nvCxnSpPr>
            <p:cNvPr id="279" name="Google Shape;279;p35"/>
            <p:cNvCxnSpPr>
              <a:stCxn id="272" idx="3"/>
              <a:endCxn id="278" idx="1"/>
            </p:cNvCxnSpPr>
            <p:nvPr/>
          </p:nvCxnSpPr>
          <p:spPr>
            <a:xfrm>
              <a:off x="5408425" y="3827250"/>
              <a:ext cx="10242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0" name="Google Shape;280;p35"/>
            <p:cNvSpPr txBox="1"/>
            <p:nvPr/>
          </p:nvSpPr>
          <p:spPr>
            <a:xfrm>
              <a:off x="5533000" y="3509250"/>
              <a:ext cx="899700" cy="24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Yes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Why build FTW?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1"/>
          </p:nvPr>
        </p:nvSpPr>
        <p:spPr>
          <a:xfrm>
            <a:off x="311700" y="1283525"/>
            <a:ext cx="85206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ibre Franklin"/>
              <a:buChar char="●"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714375" y="1747300"/>
            <a:ext cx="2260800" cy="840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EGGS /BACON HAM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localhost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275" y="1692475"/>
            <a:ext cx="897025" cy="9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6"/>
          <p:cNvSpPr txBox="1"/>
          <p:nvPr/>
        </p:nvSpPr>
        <p:spPr>
          <a:xfrm>
            <a:off x="311700" y="2907900"/>
            <a:ext cx="3479400" cy="8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</a:pPr>
            <a:r>
              <a:rPr lang="en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Writing tests isn’t intuitive</a:t>
            </a:r>
            <a:endParaRPr/>
          </a:p>
        </p:txBody>
      </p:sp>
      <p:sp>
        <p:nvSpPr>
          <p:cNvPr id="290" name="Google Shape;290;p36"/>
          <p:cNvSpPr txBox="1"/>
          <p:nvPr/>
        </p:nvSpPr>
        <p:spPr>
          <a:xfrm>
            <a:off x="311700" y="1322525"/>
            <a:ext cx="39333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love the Python Requests library</a:t>
            </a:r>
            <a:endParaRPr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/>
        </p:nvSpPr>
        <p:spPr>
          <a:xfrm>
            <a:off x="199800" y="1778400"/>
            <a:ext cx="8867400" cy="3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SecRule 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REQUEST_METHOD</a:t>
            </a:r>
            <a:r>
              <a:rPr lang="en" sz="21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"^(?:GET|HEAD)$"</a:t>
            </a:r>
            <a:r>
              <a:rPr lang="en" sz="21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  <a:endParaRPr sz="2100"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1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"msg:'GET or HEAD Request with Body Content.',\</a:t>
            </a:r>
            <a:endParaRPr sz="21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  id:920170,\</a:t>
            </a:r>
            <a:endParaRPr sz="21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21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1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chain"</a:t>
            </a:r>
            <a:endParaRPr sz="21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1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	SecRule </a:t>
            </a:r>
            <a:r>
              <a:rPr lang="en" sz="2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REQUEST_HEADERS:Content-Length</a:t>
            </a:r>
            <a:r>
              <a:rPr lang="en" sz="2100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"!^0?$"</a:t>
            </a:r>
            <a:r>
              <a:rPr lang="en" sz="2100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100">
                <a:solidFill>
                  <a:srgbClr val="9900FF"/>
                </a:solidFill>
                <a:latin typeface="Consolas"/>
                <a:ea typeface="Consolas"/>
                <a:cs typeface="Consolas"/>
                <a:sym typeface="Consolas"/>
              </a:rPr>
              <a:t>"t:none"</a:t>
            </a:r>
            <a:endParaRPr sz="2100">
              <a:solidFill>
                <a:srgbClr val="99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296" name="Google Shape;296;p37"/>
          <p:cNvSpPr txBox="1"/>
          <p:nvPr/>
        </p:nvSpPr>
        <p:spPr>
          <a:xfrm>
            <a:off x="162425" y="777375"/>
            <a:ext cx="8104500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Char char="•"/>
            </a:pPr>
            <a:r>
              <a:rPr lang="en"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take an example of </a:t>
            </a: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920170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/>
        </p:nvSpPr>
        <p:spPr>
          <a:xfrm>
            <a:off x="93900" y="541225"/>
            <a:ext cx="9144000" cy="51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test_title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600">
                <a:solidFill>
                  <a:srgbClr val="FF8040"/>
                </a:solidFill>
                <a:latin typeface="Courier New"/>
                <a:ea typeface="Courier New"/>
                <a:cs typeface="Courier New"/>
                <a:sym typeface="Courier New"/>
              </a:rPr>
              <a:t> 920170-1</a:t>
            </a:r>
            <a:endParaRPr sz="1600">
              <a:solidFill>
                <a:srgbClr val="FF80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stages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-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	stage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	input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  method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"HEAD"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  headers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	User-Agent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"ModSecurity CRS 3 Tests"          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	Host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"localhost"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	Content-Type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"application/x-www-form-urlencoded"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  data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"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some content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	output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  	  status</a:t>
            </a: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600">
                <a:solidFill>
                  <a:srgbClr val="FF8040"/>
                </a:solidFill>
                <a:latin typeface="Courier New"/>
                <a:ea typeface="Courier New"/>
                <a:cs typeface="Courier New"/>
                <a:sym typeface="Courier New"/>
              </a:rPr>
              <a:t> 403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/>
        </p:nvSpPr>
        <p:spPr>
          <a:xfrm>
            <a:off x="100850" y="762300"/>
            <a:ext cx="8229600" cy="36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68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Test cases discovered issues in  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regular expression. 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Case sensitivity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issing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schemes e.g.: 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file://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Evasions reported with </a:t>
            </a: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FTW tests to verify patches to the ruleset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68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68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68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68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68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68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68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168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7" name="Google Shape;307;p39" descr="remote_file_includ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50" y="2117900"/>
            <a:ext cx="9143998" cy="200856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9"/>
          <p:cNvSpPr txBox="1"/>
          <p:nvPr/>
        </p:nvSpPr>
        <p:spPr>
          <a:xfrm>
            <a:off x="5219150" y="4748475"/>
            <a:ext cx="40677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8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*https://github.com/SpiderLabs/owasp-modsecurity-crs/pull/726</a:t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Outline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88" y="1322525"/>
            <a:ext cx="7000425" cy="29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>
            <a:spLocks noGrp="1"/>
          </p:cNvSpPr>
          <p:nvPr>
            <p:ph type="body" idx="1"/>
          </p:nvPr>
        </p:nvSpPr>
        <p:spPr>
          <a:xfrm>
            <a:off x="1895325" y="3267300"/>
            <a:ext cx="16989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1. Intro </a:t>
            </a:r>
            <a:b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WAF / CRS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6" name="Google Shape;316;p40"/>
          <p:cNvSpPr txBox="1">
            <a:spLocks noGrp="1"/>
          </p:cNvSpPr>
          <p:nvPr>
            <p:ph type="body" idx="2"/>
          </p:nvPr>
        </p:nvSpPr>
        <p:spPr>
          <a:xfrm>
            <a:off x="5134550" y="3018925"/>
            <a:ext cx="16293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CRS in </a:t>
            </a:r>
            <a:r>
              <a:rPr lang="en" sz="1800" b="1" i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your</a:t>
            </a:r>
            <a:r>
              <a:rPr lang="en" sz="18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Project </a:t>
            </a:r>
            <a:endParaRPr sz="1800" b="1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7" name="Google Shape;317;p40"/>
          <p:cNvSpPr txBox="1">
            <a:spLocks noGrp="1"/>
          </p:cNvSpPr>
          <p:nvPr>
            <p:ph type="body" idx="3"/>
          </p:nvPr>
        </p:nvSpPr>
        <p:spPr>
          <a:xfrm>
            <a:off x="3301550" y="2387750"/>
            <a:ext cx="18330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2. DevOps </a:t>
            </a:r>
            <a:b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CRS Project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350" y="650125"/>
            <a:ext cx="5961299" cy="40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Adding CRS to your project - Too late!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00" y="1322525"/>
            <a:ext cx="6841301" cy="30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Adding CRS to your project - Test WAF!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416" y="1478280"/>
            <a:ext cx="6839711" cy="2862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Outline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88" y="1322525"/>
            <a:ext cx="7000425" cy="29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895325" y="3267300"/>
            <a:ext cx="16989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1. Intro </a:t>
            </a:r>
            <a:b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WAF / CRS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2"/>
          </p:nvPr>
        </p:nvSpPr>
        <p:spPr>
          <a:xfrm>
            <a:off x="5134550" y="3018925"/>
            <a:ext cx="16293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CRS in </a:t>
            </a:r>
            <a:r>
              <a:rPr lang="en" sz="1800" i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your</a:t>
            </a: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Project 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2" name="Google Shape;132;p26"/>
          <p:cNvSpPr txBox="1">
            <a:spLocks noGrp="1"/>
          </p:cNvSpPr>
          <p:nvPr>
            <p:ph type="body" idx="3"/>
          </p:nvPr>
        </p:nvSpPr>
        <p:spPr>
          <a:xfrm>
            <a:off x="3301550" y="2387750"/>
            <a:ext cx="18330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2. DevOps </a:t>
            </a:r>
            <a:b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CRS Project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Malicious Request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500" y="1322525"/>
            <a:ext cx="6567000" cy="303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False Positive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075" y="1567525"/>
            <a:ext cx="6565391" cy="276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Fight False Positives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925" y="1724126"/>
            <a:ext cx="6722223" cy="215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WAF in DevOps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8" name="Google Shape;3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800" y="1387675"/>
            <a:ext cx="4692402" cy="28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Setup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64" name="Google Shape;364;p48"/>
          <p:cNvPicPr preferRelativeResize="0"/>
          <p:nvPr/>
        </p:nvPicPr>
        <p:blipFill rotWithShape="1">
          <a:blip r:embed="rId3">
            <a:alphaModFix/>
          </a:blip>
          <a:srcRect t="17334"/>
          <a:stretch/>
        </p:blipFill>
        <p:spPr>
          <a:xfrm>
            <a:off x="1295400" y="1322525"/>
            <a:ext cx="5828275" cy="29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Setup with WAF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70" name="Google Shape;370;p49"/>
          <p:cNvPicPr preferRelativeResize="0"/>
          <p:nvPr/>
        </p:nvPicPr>
        <p:blipFill rotWithShape="1">
          <a:blip r:embed="rId3">
            <a:alphaModFix/>
          </a:blip>
          <a:srcRect t="17334"/>
          <a:stretch/>
        </p:blipFill>
        <p:spPr>
          <a:xfrm>
            <a:off x="1295400" y="1322525"/>
            <a:ext cx="5828275" cy="290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CircleCI_green_ok.mp4">
            <a:hlinkClick r:id="" action="ppaction://media"/>
            <a:extLst>
              <a:ext uri="{FF2B5EF4-FFF2-40B4-BE49-F238E27FC236}">
                <a16:creationId xmlns:a16="http://schemas.microsoft.com/office/drawing/2014/main" id="{045F6801-1712-2847-B276-1BD8D53AF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238" y="708125"/>
            <a:ext cx="7597527" cy="43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2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CRS Container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86" name="Google Shape;386;p52"/>
          <p:cNvSpPr txBox="1">
            <a:spLocks noGrp="1"/>
          </p:cNvSpPr>
          <p:nvPr>
            <p:ph type="body" idx="1"/>
          </p:nvPr>
        </p:nvSpPr>
        <p:spPr>
          <a:xfrm>
            <a:off x="740475" y="1501875"/>
            <a:ext cx="75879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lang="en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docker pull owasp/modsecurity-crs:v3.2-modsec2-apache</a:t>
            </a:r>
            <a:endParaRPr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endParaRPr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$&gt; </a:t>
            </a:r>
            <a:r>
              <a:rPr lang="en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docker run -dt -e PARANOIA=2 \</a:t>
            </a:r>
            <a:endParaRPr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-e ALLOWED_METHODS='GET HEAD POST OPTIONS PUT' \</a:t>
            </a:r>
            <a:endParaRPr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-e ANOMALYIN=1 -e ANOMALYOUT=1 \</a:t>
            </a:r>
            <a:endParaRPr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-e PROXYLOCATION=http://172.17.0.1:8000/ \</a:t>
            </a:r>
            <a:endParaRPr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owasp/modsecurity-crs:v3.2-modsec2-apache</a:t>
            </a:r>
            <a:endParaRPr>
              <a:solidFill>
                <a:srgbClr val="032F62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Fast Feedback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92" name="Google Shape;39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775" y="1313050"/>
            <a:ext cx="4846449" cy="12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18850"/>
            <a:ext cx="8839200" cy="551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03834"/>
            <a:ext cx="8839199" cy="54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886782"/>
            <a:ext cx="8839200" cy="563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Who are we ?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8" name="Google Shape;138;p27"/>
          <p:cNvSpPr txBox="1">
            <a:spLocks noGrp="1"/>
          </p:cNvSpPr>
          <p:nvPr>
            <p:ph type="body" idx="1"/>
          </p:nvPr>
        </p:nvSpPr>
        <p:spPr>
          <a:xfrm>
            <a:off x="311700" y="1283525"/>
            <a:ext cx="85206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39" name="Google Shape;139;p27"/>
          <p:cNvSpPr txBox="1">
            <a:spLocks noGrp="1"/>
          </p:cNvSpPr>
          <p:nvPr>
            <p:ph type="body" idx="2"/>
          </p:nvPr>
        </p:nvSpPr>
        <p:spPr>
          <a:xfrm>
            <a:off x="2521500" y="1283525"/>
            <a:ext cx="21057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CRS Co-Lead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Okta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3"/>
          </p:nvPr>
        </p:nvSpPr>
        <p:spPr>
          <a:xfrm>
            <a:off x="6862600" y="1300600"/>
            <a:ext cx="19893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CRS Developer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Puzzle ITC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@bufrasch 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1" name="Google Shape;1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86288"/>
            <a:ext cx="2235525" cy="2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69" y="1691241"/>
            <a:ext cx="2235525" cy="22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2014" y="3160539"/>
            <a:ext cx="543301" cy="3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Links / Mail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1" name="Google Shape;401;p54"/>
          <p:cNvSpPr txBox="1">
            <a:spLocks noGrp="1"/>
          </p:cNvSpPr>
          <p:nvPr>
            <p:ph type="body" idx="1"/>
          </p:nvPr>
        </p:nvSpPr>
        <p:spPr>
          <a:xfrm>
            <a:off x="2077175" y="1283525"/>
            <a:ext cx="67551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https://coreruleset.org/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owasp/modsecurity-crs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/>
              </a:rPr>
              <a:t>https://github.com/SpiderLabs/owasp-modsecurity-crs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6"/>
              </a:rPr>
              <a:t>https://github.com/DevSlop/pixi-crs/tree/master/.circleci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7"/>
              </a:rPr>
              <a:t>chaim.sanders@gmail.com</a:t>
            </a: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/ </a:t>
            </a:r>
            <a:r>
              <a:rPr lang="en" sz="18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8"/>
              </a:rPr>
              <a:t>buehler@puzzle.ch</a:t>
            </a: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02" name="Google Shape;402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88275" y="1272336"/>
            <a:ext cx="457046" cy="4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61813" y="1795351"/>
            <a:ext cx="709975" cy="4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8275" y="2249563"/>
            <a:ext cx="457050" cy="4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39558" y="2880146"/>
            <a:ext cx="554475" cy="30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388263" y="3401601"/>
            <a:ext cx="457050" cy="4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Outline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88" y="1322525"/>
            <a:ext cx="7000425" cy="29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1895325" y="3267300"/>
            <a:ext cx="16989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1. Intro </a:t>
            </a:r>
            <a:br>
              <a:rPr lang="en" sz="18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8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WAF / CRS</a:t>
            </a:r>
            <a:endParaRPr sz="1800" b="1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2"/>
          </p:nvPr>
        </p:nvSpPr>
        <p:spPr>
          <a:xfrm>
            <a:off x="5134550" y="3018925"/>
            <a:ext cx="16293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CRS in </a:t>
            </a:r>
            <a:r>
              <a:rPr lang="en" sz="1800" i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your</a:t>
            </a: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Project 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3"/>
          </p:nvPr>
        </p:nvSpPr>
        <p:spPr>
          <a:xfrm>
            <a:off x="3301550" y="2387750"/>
            <a:ext cx="18330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2. DevOps </a:t>
            </a:r>
            <a:b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CRS Project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Web Application Firewall (WAF)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475" y="1351487"/>
            <a:ext cx="7003050" cy="31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227" y="2272350"/>
            <a:ext cx="475776" cy="45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ModSecurity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8" y="1745000"/>
            <a:ext cx="6572225" cy="189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The OWASP ModSecurity Core Rule Set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175" y="1238375"/>
            <a:ext cx="2510082" cy="35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779325" y="1283525"/>
            <a:ext cx="80529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Rule Set against web app attacks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OWASP Flagship Project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Release 3.2 (September 2019)</a:t>
            </a: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595959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75" y="1901805"/>
            <a:ext cx="239900" cy="2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75" y="2435205"/>
            <a:ext cx="239900" cy="2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575" y="2968605"/>
            <a:ext cx="239900" cy="2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>
            <a:spLocks noGrp="1"/>
          </p:cNvSpPr>
          <p:nvPr>
            <p:ph type="title"/>
          </p:nvPr>
        </p:nvSpPr>
        <p:spPr>
          <a:xfrm>
            <a:off x="311700" y="749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ibre Franklin"/>
                <a:ea typeface="Libre Franklin"/>
                <a:cs typeface="Libre Franklin"/>
                <a:sym typeface="Libre Franklin"/>
              </a:rPr>
              <a:t>Outline</a:t>
            </a:r>
            <a:endParaRPr sz="24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88" y="1322525"/>
            <a:ext cx="7000425" cy="29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>
            <a:spLocks noGrp="1"/>
          </p:cNvSpPr>
          <p:nvPr>
            <p:ph type="body" idx="1"/>
          </p:nvPr>
        </p:nvSpPr>
        <p:spPr>
          <a:xfrm>
            <a:off x="1895325" y="3267300"/>
            <a:ext cx="16989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1. Intro </a:t>
            </a:r>
            <a:b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WAF / CRS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3" name="Google Shape;183;p32"/>
          <p:cNvSpPr txBox="1">
            <a:spLocks noGrp="1"/>
          </p:cNvSpPr>
          <p:nvPr>
            <p:ph type="body" idx="2"/>
          </p:nvPr>
        </p:nvSpPr>
        <p:spPr>
          <a:xfrm>
            <a:off x="5134550" y="3018925"/>
            <a:ext cx="16293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3. CRS in </a:t>
            </a:r>
            <a:r>
              <a:rPr lang="en" sz="1800" i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your</a:t>
            </a:r>
            <a:r>
              <a:rPr lang="en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Project 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4" name="Google Shape;184;p32"/>
          <p:cNvSpPr txBox="1">
            <a:spLocks noGrp="1"/>
          </p:cNvSpPr>
          <p:nvPr>
            <p:ph type="body" idx="3"/>
          </p:nvPr>
        </p:nvSpPr>
        <p:spPr>
          <a:xfrm>
            <a:off x="3301550" y="2387750"/>
            <a:ext cx="18330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2. DevOps </a:t>
            </a:r>
            <a:br>
              <a:rPr lang="en" sz="18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8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CRS Project</a:t>
            </a:r>
            <a:endParaRPr sz="1800" b="1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3"/>
          <p:cNvGrpSpPr/>
          <p:nvPr/>
        </p:nvGrpSpPr>
        <p:grpSpPr>
          <a:xfrm>
            <a:off x="253338" y="3078800"/>
            <a:ext cx="6055500" cy="2001900"/>
            <a:chOff x="253338" y="3078800"/>
            <a:chExt cx="6055500" cy="2001900"/>
          </a:xfrm>
        </p:grpSpPr>
        <p:sp>
          <p:nvSpPr>
            <p:cNvPr id="190" name="Google Shape;190;p33"/>
            <p:cNvSpPr/>
            <p:nvPr/>
          </p:nvSpPr>
          <p:spPr>
            <a:xfrm>
              <a:off x="3731238" y="3078800"/>
              <a:ext cx="2577600" cy="200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3879713" y="3674100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Cloud- flare</a:t>
              </a:r>
              <a:endParaRPr sz="1000"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4628538" y="3674100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Avi Networks</a:t>
              </a:r>
              <a:endParaRPr sz="1000"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5377363" y="3674100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CPanel</a:t>
              </a:r>
              <a:endParaRPr sz="1000"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3879713" y="4299225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Fastly</a:t>
              </a:r>
              <a:endParaRPr sz="1000"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4628538" y="4299225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Azure</a:t>
              </a:r>
              <a:endParaRPr sz="1000"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5377363" y="4299225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Many Others</a:t>
              </a:r>
              <a:endParaRPr sz="1000"/>
            </a:p>
          </p:txBody>
        </p:sp>
        <p:cxnSp>
          <p:nvCxnSpPr>
            <p:cNvPr id="197" name="Google Shape;197;p33"/>
            <p:cNvCxnSpPr>
              <a:endCxn id="190" idx="1"/>
            </p:cNvCxnSpPr>
            <p:nvPr/>
          </p:nvCxnSpPr>
          <p:spPr>
            <a:xfrm>
              <a:off x="253338" y="4079750"/>
              <a:ext cx="34779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198" name="Google Shape;198;p33"/>
            <p:cNvSpPr txBox="1"/>
            <p:nvPr/>
          </p:nvSpPr>
          <p:spPr>
            <a:xfrm>
              <a:off x="1288975" y="3437125"/>
              <a:ext cx="14064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Choose a Provider</a:t>
              </a:r>
              <a:endParaRPr/>
            </a:p>
          </p:txBody>
        </p:sp>
        <p:sp>
          <p:nvSpPr>
            <p:cNvPr id="199" name="Google Shape;199;p33"/>
            <p:cNvSpPr txBox="1"/>
            <p:nvPr/>
          </p:nvSpPr>
          <p:spPr>
            <a:xfrm>
              <a:off x="4280538" y="3148875"/>
              <a:ext cx="14790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Providers</a:t>
              </a:r>
              <a:endParaRPr/>
            </a:p>
          </p:txBody>
        </p:sp>
      </p:grpSp>
      <p:grpSp>
        <p:nvGrpSpPr>
          <p:cNvPr id="200" name="Google Shape;200;p33"/>
          <p:cNvGrpSpPr/>
          <p:nvPr/>
        </p:nvGrpSpPr>
        <p:grpSpPr>
          <a:xfrm>
            <a:off x="132650" y="862525"/>
            <a:ext cx="3438175" cy="2001900"/>
            <a:chOff x="132650" y="862525"/>
            <a:chExt cx="3438175" cy="2001900"/>
          </a:xfrm>
        </p:grpSpPr>
        <p:sp>
          <p:nvSpPr>
            <p:cNvPr id="201" name="Google Shape;201;p33"/>
            <p:cNvSpPr/>
            <p:nvPr/>
          </p:nvSpPr>
          <p:spPr>
            <a:xfrm>
              <a:off x="1125525" y="862525"/>
              <a:ext cx="2445300" cy="200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 txBox="1"/>
            <p:nvPr/>
          </p:nvSpPr>
          <p:spPr>
            <a:xfrm>
              <a:off x="1683475" y="862525"/>
              <a:ext cx="12186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Web Servers</a:t>
              </a: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274000" y="1264563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Apache</a:t>
              </a:r>
              <a:endParaRPr sz="1000"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2022813" y="1264563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NGINX</a:t>
              </a:r>
              <a:endParaRPr sz="1000"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274000" y="1889688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IIS</a:t>
              </a: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2022813" y="1889688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Varnish</a:t>
              </a:r>
              <a:endParaRPr sz="1000"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2771650" y="1264563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NodeJS</a:t>
              </a:r>
              <a:endParaRPr sz="1000"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2771650" y="1889688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Others</a:t>
              </a:r>
              <a:endParaRPr sz="1000"/>
            </a:p>
          </p:txBody>
        </p:sp>
        <p:cxnSp>
          <p:nvCxnSpPr>
            <p:cNvPr id="209" name="Google Shape;209;p33"/>
            <p:cNvCxnSpPr>
              <a:endCxn id="201" idx="1"/>
            </p:cNvCxnSpPr>
            <p:nvPr/>
          </p:nvCxnSpPr>
          <p:spPr>
            <a:xfrm>
              <a:off x="237525" y="1863475"/>
              <a:ext cx="888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10" name="Google Shape;210;p33"/>
            <p:cNvSpPr txBox="1"/>
            <p:nvPr/>
          </p:nvSpPr>
          <p:spPr>
            <a:xfrm>
              <a:off x="132650" y="1264575"/>
              <a:ext cx="888000" cy="5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Host Yourself</a:t>
              </a:r>
              <a:endParaRPr/>
            </a:p>
          </p:txBody>
        </p:sp>
      </p:grpSp>
      <p:grpSp>
        <p:nvGrpSpPr>
          <p:cNvPr id="211" name="Google Shape;211;p33"/>
          <p:cNvGrpSpPr/>
          <p:nvPr/>
        </p:nvGrpSpPr>
        <p:grpSpPr>
          <a:xfrm>
            <a:off x="6126200" y="1893900"/>
            <a:ext cx="2920675" cy="2160150"/>
            <a:chOff x="6126200" y="1893900"/>
            <a:chExt cx="2920675" cy="2160150"/>
          </a:xfrm>
        </p:grpSpPr>
        <p:sp>
          <p:nvSpPr>
            <p:cNvPr id="212" name="Google Shape;212;p33"/>
            <p:cNvSpPr/>
            <p:nvPr/>
          </p:nvSpPr>
          <p:spPr>
            <a:xfrm>
              <a:off x="6469275" y="2052150"/>
              <a:ext cx="2577600" cy="200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 txBox="1"/>
            <p:nvPr/>
          </p:nvSpPr>
          <p:spPr>
            <a:xfrm>
              <a:off x="7018575" y="2122225"/>
              <a:ext cx="14790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CRS Version</a:t>
              </a: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6683900" y="2864425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2.x</a:t>
              </a:r>
              <a:endParaRPr sz="1000"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432725" y="2864425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3.x</a:t>
              </a:r>
              <a:endParaRPr sz="1000"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8181550" y="2864425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3.2</a:t>
              </a:r>
              <a:endParaRPr sz="1000"/>
            </a:p>
          </p:txBody>
        </p:sp>
        <p:cxnSp>
          <p:nvCxnSpPr>
            <p:cNvPr id="217" name="Google Shape;217;p33"/>
            <p:cNvCxnSpPr/>
            <p:nvPr/>
          </p:nvCxnSpPr>
          <p:spPr>
            <a:xfrm rot="10800000" flipH="1">
              <a:off x="6126200" y="3218100"/>
              <a:ext cx="449700" cy="7851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218" name="Google Shape;218;p33"/>
            <p:cNvCxnSpPr/>
            <p:nvPr/>
          </p:nvCxnSpPr>
          <p:spPr>
            <a:xfrm>
              <a:off x="6192375" y="1893900"/>
              <a:ext cx="399300" cy="12372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219" name="Google Shape;219;p33"/>
          <p:cNvGrpSpPr/>
          <p:nvPr/>
        </p:nvGrpSpPr>
        <p:grpSpPr>
          <a:xfrm>
            <a:off x="3422350" y="862525"/>
            <a:ext cx="2886488" cy="2001900"/>
            <a:chOff x="3422350" y="862525"/>
            <a:chExt cx="2886488" cy="2001900"/>
          </a:xfrm>
        </p:grpSpPr>
        <p:sp>
          <p:nvSpPr>
            <p:cNvPr id="220" name="Google Shape;220;p33"/>
            <p:cNvSpPr/>
            <p:nvPr/>
          </p:nvSpPr>
          <p:spPr>
            <a:xfrm>
              <a:off x="3731238" y="862525"/>
              <a:ext cx="2577600" cy="20019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 txBox="1"/>
            <p:nvPr/>
          </p:nvSpPr>
          <p:spPr>
            <a:xfrm>
              <a:off x="4410738" y="935275"/>
              <a:ext cx="1218600" cy="42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OSS WAFS</a:t>
              </a: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3945863" y="1345650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ModSec v2</a:t>
              </a:r>
              <a:endParaRPr sz="1000"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4694675" y="1345650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Waflz</a:t>
              </a:r>
              <a:endParaRPr sz="1000"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5443513" y="1345650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ModSec v3</a:t>
              </a:r>
              <a:endParaRPr sz="1000"/>
            </a:p>
          </p:txBody>
        </p:sp>
        <p:cxnSp>
          <p:nvCxnSpPr>
            <p:cNvPr id="225" name="Google Shape;225;p33"/>
            <p:cNvCxnSpPr/>
            <p:nvPr/>
          </p:nvCxnSpPr>
          <p:spPr>
            <a:xfrm>
              <a:off x="3422350" y="1863475"/>
              <a:ext cx="561000" cy="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sp>
          <p:nvSpPr>
            <p:cNvPr id="226" name="Google Shape;226;p33"/>
            <p:cNvSpPr/>
            <p:nvPr/>
          </p:nvSpPr>
          <p:spPr>
            <a:xfrm>
              <a:off x="3938109" y="2054450"/>
              <a:ext cx="650700" cy="572700"/>
            </a:xfrm>
            <a:prstGeom prst="rect">
              <a:avLst/>
            </a:prstGeom>
            <a:solidFill>
              <a:srgbClr val="B6D7A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LUA- Resty- WAF</a:t>
              </a:r>
              <a:endParaRPr sz="10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Microsoft Macintosh PowerPoint</Application>
  <PresentationFormat>On-screen Show (16:9)</PresentationFormat>
  <Paragraphs>249</Paragraphs>
  <Slides>30</Slides>
  <Notes>30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Courier New</vt:lpstr>
      <vt:lpstr>Consolas</vt:lpstr>
      <vt:lpstr>Libre Franklin</vt:lpstr>
      <vt:lpstr>Libre Franklin Medium</vt:lpstr>
      <vt:lpstr>Helvetica Neue</vt:lpstr>
      <vt:lpstr>Calibri</vt:lpstr>
      <vt:lpstr>Simple Light</vt:lpstr>
      <vt:lpstr>1_Custom Design</vt:lpstr>
      <vt:lpstr>PowerPoint Presentation</vt:lpstr>
      <vt:lpstr>Outline</vt:lpstr>
      <vt:lpstr>Who are we ?</vt:lpstr>
      <vt:lpstr>Outline</vt:lpstr>
      <vt:lpstr>Web Application Firewall (WAF)</vt:lpstr>
      <vt:lpstr>ModSecurity</vt:lpstr>
      <vt:lpstr>The OWASP ModSecurity Core Rule Set</vt:lpstr>
      <vt:lpstr>Outline</vt:lpstr>
      <vt:lpstr>PowerPoint Presentation</vt:lpstr>
      <vt:lpstr>Pipeline</vt:lpstr>
      <vt:lpstr>PowerPoint Presentation</vt:lpstr>
      <vt:lpstr>Why build FTW?</vt:lpstr>
      <vt:lpstr>PowerPoint Presentation</vt:lpstr>
      <vt:lpstr>PowerPoint Presentation</vt:lpstr>
      <vt:lpstr>PowerPoint Presentation</vt:lpstr>
      <vt:lpstr>Outline</vt:lpstr>
      <vt:lpstr>PowerPoint Presentation</vt:lpstr>
      <vt:lpstr>Adding CRS to your project - Too late!</vt:lpstr>
      <vt:lpstr>Adding CRS to your project - Test WAF!</vt:lpstr>
      <vt:lpstr>Malicious Request</vt:lpstr>
      <vt:lpstr>False Positive</vt:lpstr>
      <vt:lpstr>Fight False Positives</vt:lpstr>
      <vt:lpstr>WAF in DevOps</vt:lpstr>
      <vt:lpstr>Setup</vt:lpstr>
      <vt:lpstr>Setup with WAF</vt:lpstr>
      <vt:lpstr>PowerPoint Presentation</vt:lpstr>
      <vt:lpstr>PowerPoint Presentation</vt:lpstr>
      <vt:lpstr>CRS Container</vt:lpstr>
      <vt:lpstr>Fast Feedback</vt:lpstr>
      <vt:lpstr>Links / Mail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Chaim Sanders</cp:lastModifiedBy>
  <cp:revision>1</cp:revision>
  <dcterms:modified xsi:type="dcterms:W3CDTF">2019-11-06T21:33:25Z</dcterms:modified>
</cp:coreProperties>
</file>